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0" r:id="rId6"/>
    <p:sldId id="261" r:id="rId7"/>
    <p:sldId id="268" r:id="rId8"/>
    <p:sldId id="263" r:id="rId9"/>
    <p:sldId id="264" r:id="rId10"/>
    <p:sldId id="267" r:id="rId11"/>
    <p:sldId id="265" r:id="rId12"/>
    <p:sldId id="266" r:id="rId13"/>
  </p:sldIdLst>
  <p:sldSz cx="14630400" cy="8229600"/>
  <p:notesSz cx="8229600" cy="14630400"/>
  <p:embeddedFontLst>
    <p:embeddedFont>
      <p:font typeface="Gelasio" panose="020B0604020202020204" charset="0"/>
      <p:regular r:id="rId15"/>
    </p:embeddedFont>
    <p:embeddedFont>
      <p:font typeface="Lato" panose="020F0502020204030203" pitchFamily="3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2F2B"/>
    <a:srgbClr val="AB9E83"/>
    <a:srgbClr val="E0DED8"/>
    <a:srgbClr val="BAB6AA"/>
    <a:srgbClr val="FBFBF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F1AAA6-2882-4BCC-832B-7825B00D914A}" v="22" dt="2024-12-24T05:50:51.7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5726" autoAdjust="0"/>
  </p:normalViewPr>
  <p:slideViewPr>
    <p:cSldViewPr snapToGrid="0" snapToObjects="1">
      <p:cViewPr varScale="1">
        <p:scale>
          <a:sx n="77" d="100"/>
          <a:sy n="77" d="100"/>
        </p:scale>
        <p:origin x="29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EE LAKSHMI P G" userId="fed7f84a3a52b65f" providerId="LiveId" clId="{9BF1AAA6-2882-4BCC-832B-7825B00D914A}"/>
    <pc:docChg chg="undo redo custSel delSld modSld sldOrd">
      <pc:chgData name="SREE LAKSHMI P G" userId="fed7f84a3a52b65f" providerId="LiveId" clId="{9BF1AAA6-2882-4BCC-832B-7825B00D914A}" dt="2025-02-08T07:35:36.323" v="291"/>
      <pc:docMkLst>
        <pc:docMk/>
      </pc:docMkLst>
      <pc:sldChg chg="delSp modSp mod">
        <pc:chgData name="SREE LAKSHMI P G" userId="fed7f84a3a52b65f" providerId="LiveId" clId="{9BF1AAA6-2882-4BCC-832B-7825B00D914A}" dt="2024-12-28T05:06:12.620" v="209" actId="122"/>
        <pc:sldMkLst>
          <pc:docMk/>
          <pc:sldMk cId="0" sldId="256"/>
        </pc:sldMkLst>
        <pc:spChg chg="mod">
          <ac:chgData name="SREE LAKSHMI P G" userId="fed7f84a3a52b65f" providerId="LiveId" clId="{9BF1AAA6-2882-4BCC-832B-7825B00D914A}" dt="2024-12-28T05:06:12.620" v="209" actId="122"/>
          <ac:spMkLst>
            <pc:docMk/>
            <pc:sldMk cId="0" sldId="256"/>
            <ac:spMk id="3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4T04:00:59.589" v="8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4T04:01:06.935" v="18" actId="20577"/>
          <ac:spMkLst>
            <pc:docMk/>
            <pc:sldMk cId="0" sldId="256"/>
            <ac:spMk id="6" creationId="{00000000-0000-0000-0000-000000000000}"/>
          </ac:spMkLst>
        </pc:spChg>
      </pc:sldChg>
      <pc:sldChg chg="modSp mod ord">
        <pc:chgData name="SREE LAKSHMI P G" userId="fed7f84a3a52b65f" providerId="LiveId" clId="{9BF1AAA6-2882-4BCC-832B-7825B00D914A}" dt="2024-12-28T05:01:27.135" v="167" actId="255"/>
        <pc:sldMkLst>
          <pc:docMk/>
          <pc:sldMk cId="0" sldId="257"/>
        </pc:sldMkLst>
        <pc:spChg chg="mod">
          <ac:chgData name="SREE LAKSHMI P G" userId="fed7f84a3a52b65f" providerId="LiveId" clId="{9BF1AAA6-2882-4BCC-832B-7825B00D914A}" dt="2024-12-28T05:01:18.213" v="166" actId="255"/>
          <ac:spMkLst>
            <pc:docMk/>
            <pc:sldMk cId="0" sldId="257"/>
            <ac:spMk id="4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1:27.135" v="167" actId="255"/>
          <ac:spMkLst>
            <pc:docMk/>
            <pc:sldMk cId="0" sldId="257"/>
            <ac:spMk id="6" creationId="{00000000-0000-0000-0000-000000000000}"/>
          </ac:spMkLst>
        </pc:spChg>
      </pc:sldChg>
      <pc:sldChg chg="addSp modSp mod">
        <pc:chgData name="SREE LAKSHMI P G" userId="fed7f84a3a52b65f" providerId="LiveId" clId="{9BF1AAA6-2882-4BCC-832B-7825B00D914A}" dt="2024-12-28T05:05:08.611" v="196" actId="1076"/>
        <pc:sldMkLst>
          <pc:docMk/>
          <pc:sldMk cId="0" sldId="258"/>
        </pc:sldMkLst>
        <pc:spChg chg="mod">
          <ac:chgData name="SREE LAKSHMI P G" userId="fed7f84a3a52b65f" providerId="LiveId" clId="{9BF1AAA6-2882-4BCC-832B-7825B00D914A}" dt="2024-12-24T04:03:49.467" v="25" actId="1076"/>
          <ac:spMkLst>
            <pc:docMk/>
            <pc:sldMk cId="0" sldId="258"/>
            <ac:spMk id="3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4:31.339" v="190" actId="1076"/>
          <ac:spMkLst>
            <pc:docMk/>
            <pc:sldMk cId="0" sldId="258"/>
            <ac:spMk id="4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4:44.273" v="192" actId="1076"/>
          <ac:spMkLst>
            <pc:docMk/>
            <pc:sldMk cId="0" sldId="258"/>
            <ac:spMk id="5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4:51.059" v="193" actId="1076"/>
          <ac:spMkLst>
            <pc:docMk/>
            <pc:sldMk cId="0" sldId="258"/>
            <ac:spMk id="6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5:08.611" v="196" actId="1076"/>
          <ac:spMkLst>
            <pc:docMk/>
            <pc:sldMk cId="0" sldId="258"/>
            <ac:spMk id="7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5:05.181" v="195" actId="1076"/>
          <ac:spMkLst>
            <pc:docMk/>
            <pc:sldMk cId="0" sldId="258"/>
            <ac:spMk id="8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4:57.558" v="194" actId="1076"/>
          <ac:spMkLst>
            <pc:docMk/>
            <pc:sldMk cId="0" sldId="258"/>
            <ac:spMk id="9" creationId="{00000000-0000-0000-0000-000000000000}"/>
          </ac:spMkLst>
        </pc:spChg>
        <pc:spChg chg="add mod">
          <ac:chgData name="SREE LAKSHMI P G" userId="fed7f84a3a52b65f" providerId="LiveId" clId="{9BF1AAA6-2882-4BCC-832B-7825B00D914A}" dt="2024-12-28T05:04:23.240" v="189" actId="20577"/>
          <ac:spMkLst>
            <pc:docMk/>
            <pc:sldMk cId="0" sldId="258"/>
            <ac:spMk id="11" creationId="{DDA965D2-9268-99E6-C6D1-08D4E935A9E1}"/>
          </ac:spMkLst>
        </pc:spChg>
      </pc:sldChg>
      <pc:sldChg chg="modSp mod">
        <pc:chgData name="SREE LAKSHMI P G" userId="fed7f84a3a52b65f" providerId="LiveId" clId="{9BF1AAA6-2882-4BCC-832B-7825B00D914A}" dt="2024-12-28T05:02:04.159" v="170" actId="255"/>
        <pc:sldMkLst>
          <pc:docMk/>
          <pc:sldMk cId="0" sldId="259"/>
        </pc:sldMkLst>
        <pc:spChg chg="mod">
          <ac:chgData name="SREE LAKSHMI P G" userId="fed7f84a3a52b65f" providerId="LiveId" clId="{9BF1AAA6-2882-4BCC-832B-7825B00D914A}" dt="2024-12-28T05:01:51.749" v="168" actId="255"/>
          <ac:spMkLst>
            <pc:docMk/>
            <pc:sldMk cId="0" sldId="259"/>
            <ac:spMk id="6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1:57.784" v="169" actId="255"/>
          <ac:spMkLst>
            <pc:docMk/>
            <pc:sldMk cId="0" sldId="259"/>
            <ac:spMk id="9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2:04.159" v="170" actId="255"/>
          <ac:spMkLst>
            <pc:docMk/>
            <pc:sldMk cId="0" sldId="259"/>
            <ac:spMk id="12" creationId="{00000000-0000-0000-0000-000000000000}"/>
          </ac:spMkLst>
        </pc:spChg>
      </pc:sldChg>
      <pc:sldChg chg="modSp mod">
        <pc:chgData name="SREE LAKSHMI P G" userId="fed7f84a3a52b65f" providerId="LiveId" clId="{9BF1AAA6-2882-4BCC-832B-7825B00D914A}" dt="2024-12-28T05:02:21.522" v="172" actId="255"/>
        <pc:sldMkLst>
          <pc:docMk/>
          <pc:sldMk cId="0" sldId="260"/>
        </pc:sldMkLst>
        <pc:spChg chg="mod">
          <ac:chgData name="SREE LAKSHMI P G" userId="fed7f84a3a52b65f" providerId="LiveId" clId="{9BF1AAA6-2882-4BCC-832B-7825B00D914A}" dt="2024-12-28T05:02:15.533" v="171" actId="255"/>
          <ac:spMkLst>
            <pc:docMk/>
            <pc:sldMk cId="0" sldId="260"/>
            <ac:spMk id="6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2:21.522" v="172" actId="255"/>
          <ac:spMkLst>
            <pc:docMk/>
            <pc:sldMk cId="0" sldId="260"/>
            <ac:spMk id="9" creationId="{00000000-0000-0000-0000-000000000000}"/>
          </ac:spMkLst>
        </pc:spChg>
      </pc:sldChg>
      <pc:sldChg chg="modSp mod">
        <pc:chgData name="SREE LAKSHMI P G" userId="fed7f84a3a52b65f" providerId="LiveId" clId="{9BF1AAA6-2882-4BCC-832B-7825B00D914A}" dt="2024-12-28T05:02:42.367" v="175" actId="255"/>
        <pc:sldMkLst>
          <pc:docMk/>
          <pc:sldMk cId="0" sldId="261"/>
        </pc:sldMkLst>
        <pc:spChg chg="mod">
          <ac:chgData name="SREE LAKSHMI P G" userId="fed7f84a3a52b65f" providerId="LiveId" clId="{9BF1AAA6-2882-4BCC-832B-7825B00D914A}" dt="2024-12-28T05:02:30.466" v="173" actId="255"/>
          <ac:spMkLst>
            <pc:docMk/>
            <pc:sldMk cId="0" sldId="261"/>
            <ac:spMk id="9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2:35.920" v="174" actId="255"/>
          <ac:spMkLst>
            <pc:docMk/>
            <pc:sldMk cId="0" sldId="261"/>
            <ac:spMk id="14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2:42.367" v="175" actId="255"/>
          <ac:spMkLst>
            <pc:docMk/>
            <pc:sldMk cId="0" sldId="261"/>
            <ac:spMk id="19" creationId="{00000000-0000-0000-0000-000000000000}"/>
          </ac:spMkLst>
        </pc:spChg>
      </pc:sldChg>
      <pc:sldChg chg="del">
        <pc:chgData name="SREE LAKSHMI P G" userId="fed7f84a3a52b65f" providerId="LiveId" clId="{9BF1AAA6-2882-4BCC-832B-7825B00D914A}" dt="2024-12-24T05:52:27.373" v="143" actId="2696"/>
        <pc:sldMkLst>
          <pc:docMk/>
          <pc:sldMk cId="0" sldId="262"/>
        </pc:sldMkLst>
      </pc:sldChg>
      <pc:sldChg chg="modSp mod">
        <pc:chgData name="SREE LAKSHMI P G" userId="fed7f84a3a52b65f" providerId="LiveId" clId="{9BF1AAA6-2882-4BCC-832B-7825B00D914A}" dt="2024-12-28T05:03:08.769" v="178" actId="255"/>
        <pc:sldMkLst>
          <pc:docMk/>
          <pc:sldMk cId="0" sldId="263"/>
        </pc:sldMkLst>
        <pc:spChg chg="mod">
          <ac:chgData name="SREE LAKSHMI P G" userId="fed7f84a3a52b65f" providerId="LiveId" clId="{9BF1AAA6-2882-4BCC-832B-7825B00D914A}" dt="2024-12-28T05:02:58.233" v="176" actId="255"/>
          <ac:spMkLst>
            <pc:docMk/>
            <pc:sldMk cId="0" sldId="263"/>
            <ac:spMk id="6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3:03.310" v="177" actId="255"/>
          <ac:spMkLst>
            <pc:docMk/>
            <pc:sldMk cId="0" sldId="263"/>
            <ac:spMk id="9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8T05:03:08.769" v="178" actId="255"/>
          <ac:spMkLst>
            <pc:docMk/>
            <pc:sldMk cId="0" sldId="263"/>
            <ac:spMk id="12" creationId="{00000000-0000-0000-0000-000000000000}"/>
          </ac:spMkLst>
        </pc:spChg>
      </pc:sldChg>
      <pc:sldChg chg="delSp modSp mod">
        <pc:chgData name="SREE LAKSHMI P G" userId="fed7f84a3a52b65f" providerId="LiveId" clId="{9BF1AAA6-2882-4BCC-832B-7825B00D914A}" dt="2025-02-08T06:40:41.159" v="225" actId="20577"/>
        <pc:sldMkLst>
          <pc:docMk/>
          <pc:sldMk cId="0" sldId="264"/>
        </pc:sldMkLst>
        <pc:spChg chg="mod">
          <ac:chgData name="SREE LAKSHMI P G" userId="fed7f84a3a52b65f" providerId="LiveId" clId="{9BF1AAA6-2882-4BCC-832B-7825B00D914A}" dt="2024-12-24T05:42:55.402" v="125" actId="1076"/>
          <ac:spMkLst>
            <pc:docMk/>
            <pc:sldMk cId="0" sldId="264"/>
            <ac:spMk id="3" creationId="{00000000-0000-0000-0000-000000000000}"/>
          </ac:spMkLst>
        </pc:spChg>
        <pc:spChg chg="mod">
          <ac:chgData name="SREE LAKSHMI P G" userId="fed7f84a3a52b65f" providerId="LiveId" clId="{9BF1AAA6-2882-4BCC-832B-7825B00D914A}" dt="2025-02-08T06:40:41.159" v="225" actId="20577"/>
          <ac:spMkLst>
            <pc:docMk/>
            <pc:sldMk cId="0" sldId="264"/>
            <ac:spMk id="11" creationId="{6F88B39D-F241-5664-D333-EFBDF9293486}"/>
          </ac:spMkLst>
        </pc:spChg>
      </pc:sldChg>
      <pc:sldChg chg="addSp modSp mod">
        <pc:chgData name="SREE LAKSHMI P G" userId="fed7f84a3a52b65f" providerId="LiveId" clId="{9BF1AAA6-2882-4BCC-832B-7825B00D914A}" dt="2024-12-24T04:32:17.712" v="81" actId="1076"/>
        <pc:sldMkLst>
          <pc:docMk/>
          <pc:sldMk cId="0" sldId="265"/>
        </pc:sldMkLst>
        <pc:spChg chg="mod">
          <ac:chgData name="SREE LAKSHMI P G" userId="fed7f84a3a52b65f" providerId="LiveId" clId="{9BF1AAA6-2882-4BCC-832B-7825B00D914A}" dt="2024-12-24T04:32:03.722" v="79" actId="1076"/>
          <ac:spMkLst>
            <pc:docMk/>
            <pc:sldMk cId="0" sldId="265"/>
            <ac:spMk id="4" creationId="{00000000-0000-0000-0000-000000000000}"/>
          </ac:spMkLst>
        </pc:spChg>
        <pc:spChg chg="mod">
          <ac:chgData name="SREE LAKSHMI P G" userId="fed7f84a3a52b65f" providerId="LiveId" clId="{9BF1AAA6-2882-4BCC-832B-7825B00D914A}" dt="2024-12-24T04:32:17.712" v="81" actId="1076"/>
          <ac:spMkLst>
            <pc:docMk/>
            <pc:sldMk cId="0" sldId="265"/>
            <ac:spMk id="6" creationId="{BD0D4F3B-61E9-6469-8BAA-8211AC83E8D5}"/>
          </ac:spMkLst>
        </pc:spChg>
        <pc:spChg chg="add mod">
          <ac:chgData name="SREE LAKSHMI P G" userId="fed7f84a3a52b65f" providerId="LiveId" clId="{9BF1AAA6-2882-4BCC-832B-7825B00D914A}" dt="2024-12-24T04:31:54.201" v="78" actId="2711"/>
          <ac:spMkLst>
            <pc:docMk/>
            <pc:sldMk cId="0" sldId="265"/>
            <ac:spMk id="7" creationId="{FBBD22B4-D3A3-1FEE-2968-4BF349266BFA}"/>
          </ac:spMkLst>
        </pc:spChg>
        <pc:picChg chg="mod">
          <ac:chgData name="SREE LAKSHMI P G" userId="fed7f84a3a52b65f" providerId="LiveId" clId="{9BF1AAA6-2882-4BCC-832B-7825B00D914A}" dt="2024-12-24T04:27:11.772" v="68" actId="1076"/>
          <ac:picMkLst>
            <pc:docMk/>
            <pc:sldMk cId="0" sldId="265"/>
            <ac:picMk id="2" creationId="{00000000-0000-0000-0000-000000000000}"/>
          </ac:picMkLst>
        </pc:picChg>
      </pc:sldChg>
      <pc:sldChg chg="modNotesTx">
        <pc:chgData name="SREE LAKSHMI P G" userId="fed7f84a3a52b65f" providerId="LiveId" clId="{9BF1AAA6-2882-4BCC-832B-7825B00D914A}" dt="2025-02-08T06:59:46.946" v="289" actId="20577"/>
        <pc:sldMkLst>
          <pc:docMk/>
          <pc:sldMk cId="2629110840" sldId="267"/>
        </pc:sldMkLst>
      </pc:sldChg>
      <pc:sldChg chg="modSp mod ord">
        <pc:chgData name="SREE LAKSHMI P G" userId="fed7f84a3a52b65f" providerId="LiveId" clId="{9BF1AAA6-2882-4BCC-832B-7825B00D914A}" dt="2025-02-08T07:35:36.323" v="291"/>
        <pc:sldMkLst>
          <pc:docMk/>
          <pc:sldMk cId="1875524315" sldId="268"/>
        </pc:sldMkLst>
        <pc:picChg chg="mod modCrop">
          <ac:chgData name="SREE LAKSHMI P G" userId="fed7f84a3a52b65f" providerId="LiveId" clId="{9BF1AAA6-2882-4BCC-832B-7825B00D914A}" dt="2024-12-24T05:51:25.204" v="142" actId="1076"/>
          <ac:picMkLst>
            <pc:docMk/>
            <pc:sldMk cId="1875524315" sldId="268"/>
            <ac:picMk id="5" creationId="{10DADBC7-9342-673F-31F7-22BF49F6401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67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en-IN" dirty="0" err="1"/>
              <a:t>Awareness,Cost</a:t>
            </a:r>
            <a:r>
              <a:rPr lang="en-IN" dirty="0"/>
              <a:t> </a:t>
            </a:r>
            <a:r>
              <a:rPr lang="en-IN" dirty="0" err="1"/>
              <a:t>control,Diabetes</a:t>
            </a:r>
            <a:r>
              <a:rPr lang="en-IN" dirty="0"/>
              <a:t> </a:t>
            </a:r>
            <a:r>
              <a:rPr lang="en-IN" dirty="0" err="1"/>
              <a:t>mngmnt,Obesity</a:t>
            </a:r>
            <a:r>
              <a:rPr lang="en-IN" dirty="0"/>
              <a:t> and smoking</a:t>
            </a:r>
          </a:p>
        </p:txBody>
      </p:sp>
    </p:spTree>
    <p:extLst>
      <p:ext uri="{BB962C8B-B14F-4D97-AF65-F5344CB8AC3E}">
        <p14:creationId xmlns:p14="http://schemas.microsoft.com/office/powerpoint/2010/main" val="4232763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550" y="2073473"/>
            <a:ext cx="7991475" cy="1469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7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  Health  Insurance  Data</a:t>
            </a:r>
            <a:endParaRPr lang="en-US" sz="7200" dirty="0"/>
          </a:p>
        </p:txBody>
      </p:sp>
      <p:sp>
        <p:nvSpPr>
          <p:cNvPr id="5" name="Text 2"/>
          <p:cNvSpPr/>
          <p:nvPr/>
        </p:nvSpPr>
        <p:spPr>
          <a:xfrm>
            <a:off x="793791" y="5175052"/>
            <a:ext cx="89026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                                                                                                    SREELAKSHMI P G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931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                                                                                                          (DATA ANALYTICS)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284B205-D070-3BF0-4573-7E3AF1971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599" y="1563717"/>
            <a:ext cx="13932309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preventive health measures, especially for smokers and obese individuals.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Target diabetes management programs in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southeast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region.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Explore opportunities for cost control in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northeast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region with higher claim averages.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tailored health programs for individuals in their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30s and 40s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the largest age group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3AEDC8-63EB-272D-C19B-016E216DCE9B}"/>
              </a:ext>
            </a:extLst>
          </p:cNvPr>
          <p:cNvSpPr txBox="1"/>
          <p:nvPr/>
        </p:nvSpPr>
        <p:spPr>
          <a:xfrm>
            <a:off x="4385187" y="786581"/>
            <a:ext cx="5368413" cy="7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50" dirty="0">
                <a:solidFill>
                  <a:srgbClr val="312F2B"/>
                </a:solidFill>
                <a:latin typeface="Gelasio" panose="020B0604020202020204" charset="0"/>
                <a:cs typeface="Gelasio" panose="020B0604020202020204" charset="0"/>
              </a:rPr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629110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61165" y="474226"/>
            <a:ext cx="70211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Reference and Methodology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7091" y="4079702"/>
            <a:ext cx="7831866" cy="936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analysis was conducted using Excel statistical software, including descriptive statistics, correlation analysis, and visualization techniques.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27252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82D292-0817-0CB5-DA85-0E9D2879A4C3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D0D4F3B-61E9-6469-8BAA-8211AC83E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947" y="2252101"/>
            <a:ext cx="7757652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dataset was sourced from Kaggle, a popular platform for data science and machine learning projects.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BD22B4-D3A3-1FEE-2968-4BF349266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947" y="6136233"/>
            <a:ext cx="816415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Excel is a powerful spreadsheet application used for organizing, analyzing, and visualizing data with tools like formulas, charts, and pivot tables.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E3B96F-8AEA-CA92-B7AE-75C2DD37DC59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5A4F2A-50EB-8E8A-BFB7-3AE2844D6F95}"/>
              </a:ext>
            </a:extLst>
          </p:cNvPr>
          <p:cNvSpPr txBox="1"/>
          <p:nvPr/>
        </p:nvSpPr>
        <p:spPr>
          <a:xfrm>
            <a:off x="3086100" y="3305175"/>
            <a:ext cx="826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latin typeface="Gelasio" panose="020B0604020202020204" charset="0"/>
                <a:cs typeface="Gelasio" panose="020B0604020202020204" charset="0"/>
              </a:rPr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1014715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39684" y="2950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595372" y="5195054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45989" y="52163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Scope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42999" y="5829776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contains 1,338 records with 7 features.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4790242" y="5216306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09116" y="52163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5829776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Age, sex, region, BMI, smoker status, children, insurance charges.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A965D2-9268-99E6-C6D1-08D4E935A9E1}"/>
              </a:ext>
            </a:extLst>
          </p:cNvPr>
          <p:cNvSpPr txBox="1"/>
          <p:nvPr/>
        </p:nvSpPr>
        <p:spPr>
          <a:xfrm>
            <a:off x="595074" y="2149045"/>
            <a:ext cx="7315200" cy="15524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presentation delves into a dataset of 2017 health insurance charges from the U.S. , providing insights into demographic patterns, health metrics, and key factors influencing costs.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3073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Analyzing Health Insurance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Goal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 gain a comprehensive understanding of the factors that contribute to health insurance charges of the U.S.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Approach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will analyze the dataset using statistical methods to identify relationships and trends.</a:t>
            </a:r>
            <a:endParaRPr lang="en-US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0EC0E1-7C6C-8A9B-C1C8-3FF459F29E0D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03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Demographic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Age Distribution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shows a wide range of ages, with a focus on young adults.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10171867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Gender Breakdown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exhibits an even split between males and females.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Regional Variation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 includes individuals from diverse regions of the U.S. , providing insights into geographical differences.</a:t>
            </a:r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870E780-2450-FC4D-9E2A-E6C54718E916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03872"/>
            <a:ext cx="62803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Trends in Health Metrics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45281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2466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BMI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73702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higher BMI is associated with higher insurance charges, reflecting potential health risks.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345281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2466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Smoker Status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737021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Smokers, as expected, have significantly higher insurance costs due to increased health risks.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950000"/>
            <a:ext cx="7558088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Relationship Between Features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1969651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CECEC9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450425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ECEC9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217658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AB9E8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1200" y="2300288"/>
            <a:ext cx="142161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19003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Age and Charges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2666762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Average claim amounts are highest for younger individuals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18-20 years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and decline slightly with age before stabilizing.</a:t>
            </a:r>
          </a:p>
        </p:txBody>
      </p:sp>
      <p:sp>
        <p:nvSpPr>
          <p:cNvPr id="10" name="Shape 7"/>
          <p:cNvSpPr/>
          <p:nvPr/>
        </p:nvSpPr>
        <p:spPr>
          <a:xfrm>
            <a:off x="1319808" y="4293870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ECEC9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061103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AB9E8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09888" y="4143732"/>
            <a:ext cx="184785" cy="330756"/>
          </a:xfrm>
          <a:prstGeom prst="rect">
            <a:avLst/>
          </a:prstGeom>
          <a:solidFill>
            <a:srgbClr val="AB9E83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033480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BMI and Charges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510207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strong relationship exists between BMI and charges, suggesting higher health risks.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1319808" y="6137315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CECEC9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5904548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AB9E8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10960" y="5987177"/>
            <a:ext cx="18252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5876925"/>
            <a:ext cx="3341251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Smoker Status and Charges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353651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Smokers consistently incur much higher insurance costs, highlighting the impact of lifestyle choices.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DADBC7-9342-673F-31F7-22BF49F640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76" r="1228" b="7366"/>
          <a:stretch/>
        </p:blipFill>
        <p:spPr>
          <a:xfrm>
            <a:off x="296811" y="1504335"/>
            <a:ext cx="14036777" cy="62631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D242D1-C132-8C79-34DC-FB87932485EF}"/>
              </a:ext>
            </a:extLst>
          </p:cNvPr>
          <p:cNvSpPr txBox="1"/>
          <p:nvPr/>
        </p:nvSpPr>
        <p:spPr>
          <a:xfrm>
            <a:off x="4171950" y="390525"/>
            <a:ext cx="6000750" cy="7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50" dirty="0">
                <a:solidFill>
                  <a:srgbClr val="312F2B"/>
                </a:solidFill>
                <a:latin typeface="Gelasio" panose="020B0604020202020204" charset="0"/>
                <a:cs typeface="Gelasio" panose="020B0604020202020204" charset="0"/>
              </a:rPr>
              <a:t>Dashboard Preview</a:t>
            </a:r>
          </a:p>
        </p:txBody>
      </p:sp>
    </p:spTree>
    <p:extLst>
      <p:ext uri="{BB962C8B-B14F-4D97-AF65-F5344CB8AC3E}">
        <p14:creationId xmlns:p14="http://schemas.microsoft.com/office/powerpoint/2010/main" val="1875524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953333"/>
            <a:ext cx="7458908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Opportunities for Intervention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773073" y="1974771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19563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Health Education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2673191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Promote healthy lifestyle choices, focusing on weight management and smoking cessation.</a:t>
            </a:r>
            <a:endParaRPr lang="en-US" sz="2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773073" y="3741896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96275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Targeted Programs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440317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programs addressing specific health risks identified in the data.</a:t>
            </a:r>
            <a:endParaRPr lang="en-US" sz="20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773073" y="5509022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572988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Policy Initiatives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20744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Explore policies that incentivize healthier behaviors and reduce health risks.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318299" y="219321"/>
            <a:ext cx="67065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7" name="Text 4"/>
          <p:cNvSpPr/>
          <p:nvPr/>
        </p:nvSpPr>
        <p:spPr>
          <a:xfrm>
            <a:off x="7485221" y="4989552"/>
            <a:ext cx="63513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endParaRPr lang="en-US" sz="58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C43625-45FA-174F-5965-AF677C09ECD4}"/>
              </a:ext>
            </a:extLst>
          </p:cNvPr>
          <p:cNvSpPr/>
          <p:nvPr/>
        </p:nvSpPr>
        <p:spPr>
          <a:xfrm>
            <a:off x="12753975" y="7724776"/>
            <a:ext cx="1809750" cy="4286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6F88B39D-F241-5664-D333-EFBDF92934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922" y="781407"/>
            <a:ext cx="14126803" cy="7448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Claim Amount by Region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northeast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region has the highest average claim amount, while the </a:t>
            </a:r>
            <a:r>
              <a:rPr lang="en-US" altLang="en-US" sz="2000" b="1" dirty="0">
                <a:latin typeface="Arial" panose="020B0604020202020204" pitchFamily="34" charset="0"/>
              </a:rPr>
              <a:t>nor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thwest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region has the lowest.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Smoker Impact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20.57%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the insured individuals are smokers, likely contributing significantly to higher average claim amounts due to smoking-related health issues.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BMI Influence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Individuals with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obese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BMI have the highest average claim amounts, indicating a strong link between obesity and higher healthcare costs.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Client Demographics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customers are in their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30s  and 40s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forming the majority of the customer base.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Diabetes Prevalence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Diabetes is most prevalent in individuals aged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30-50 years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with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southeast region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leading in diabetes cases compared to other regions.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Age vs. Claim Amount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Average claim amounts are highest for younger individuals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18-20 years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and decline slightly with age before stabilizing.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Gender BMI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average BMI for females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30.38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and males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30.93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is similar, indicating similar risk factors between genders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634</Words>
  <Application>Microsoft Office PowerPoint</Application>
  <PresentationFormat>Custom</PresentationFormat>
  <Paragraphs>89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Lato</vt:lpstr>
      <vt:lpstr>Gelasio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SREE LAKSHMI P G</cp:lastModifiedBy>
  <cp:revision>2</cp:revision>
  <dcterms:created xsi:type="dcterms:W3CDTF">2024-12-23T06:17:17Z</dcterms:created>
  <dcterms:modified xsi:type="dcterms:W3CDTF">2025-02-08T07:35:47Z</dcterms:modified>
</cp:coreProperties>
</file>